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141D"/>
    <a:srgbClr val="000090"/>
    <a:srgbClr val="E3E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-113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4E657-0F32-455E-A4CA-E5732D898C64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5DFE-571F-435A-9C21-1FD5C3F9C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56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Jane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0806CD-F82B-4EAA-AA0D-2F9C877D61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4218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5D1E8-63AF-394A-854F-92E84EDF73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834446"/>
      </p:ext>
    </p:extLst>
  </p:cSld>
  <p:clrMapOvr>
    <a:masterClrMapping/>
  </p:clrMapOvr>
  <p:transition spd="slow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DAFB3-9933-7049-BE3F-5ED016C232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977966"/>
      </p:ext>
    </p:extLst>
  </p:cSld>
  <p:clrMapOvr>
    <a:masterClrMapping/>
  </p:clrMapOvr>
  <p:transition spd="slow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6214-B441-8544-941F-80CD2715B2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848045"/>
      </p:ext>
    </p:extLst>
  </p:cSld>
  <p:clrMapOvr>
    <a:masterClrMapping/>
  </p:clrMapOvr>
  <p:transition spd="slow"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261547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55" t="5097" r="35151" b="28153"/>
          <a:stretch/>
        </p:blipFill>
        <p:spPr>
          <a:xfrm>
            <a:off x="7841158" y="4710224"/>
            <a:ext cx="1063430" cy="166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767561"/>
      </p:ext>
    </p:extLst>
  </p:cSld>
  <p:clrMapOvr>
    <a:masterClrMapping/>
  </p:clrMapOvr>
  <p:transition spd="slow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D9563-D4FA-3E4F-8D1E-814BCDC592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559314"/>
      </p:ext>
    </p:extLst>
  </p:cSld>
  <p:clrMapOvr>
    <a:masterClrMapping/>
  </p:clrMapOvr>
  <p:transition spd="slow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445E-A697-3242-A630-C6E787E43A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065683"/>
      </p:ext>
    </p:extLst>
  </p:cSld>
  <p:clrMapOvr>
    <a:masterClrMapping/>
  </p:clrMapOvr>
  <p:transition spd="slow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E29D-6CD6-1941-9F5C-C481086479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786981"/>
      </p:ext>
    </p:extLst>
  </p:cSld>
  <p:clrMapOvr>
    <a:masterClrMapping/>
  </p:clrMapOvr>
  <p:transition spd="slow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ECA89-57B3-2546-BB0C-AEDD8757FD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57262"/>
      </p:ext>
    </p:extLst>
  </p:cSld>
  <p:clrMapOvr>
    <a:masterClrMapping/>
  </p:clrMapOvr>
  <p:transition spd="slow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EA8E9-CA7D-6A49-B41A-60169BCE1A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502169"/>
      </p:ext>
    </p:extLst>
  </p:cSld>
  <p:clrMapOvr>
    <a:masterClrMapping/>
  </p:clrMapOvr>
  <p:transition spd="slow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EE2D9-1020-1F4F-8B6E-431C5E7B24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617660"/>
      </p:ext>
    </p:extLst>
  </p:cSld>
  <p:clrMapOvr>
    <a:masterClrMapping/>
  </p:clrMapOvr>
  <p:transition spd="slow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56D3F-ADAA-C142-BCAC-FB60DF4C71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748727"/>
      </p:ext>
    </p:extLst>
  </p:cSld>
  <p:clrMapOvr>
    <a:masterClrMapping/>
  </p:clrMapOvr>
  <p:transition spd="slow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20000"/>
            <a:lumOff val="80000"/>
            <a:alpha val="2901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1"/>
          <p:cNvGrpSpPr>
            <a:grpSpLocks/>
          </p:cNvGrpSpPr>
          <p:nvPr userDrawn="1"/>
        </p:nvGrpSpPr>
        <p:grpSpPr bwMode="auto">
          <a:xfrm>
            <a:off x="0" y="6488114"/>
            <a:ext cx="9144000" cy="300082"/>
            <a:chOff x="0" y="0"/>
            <a:chExt cx="9144000" cy="299632"/>
          </a:xfrm>
        </p:grpSpPr>
        <p:sp>
          <p:nvSpPr>
            <p:cNvPr id="8" name="TextBox 12"/>
            <p:cNvSpPr txBox="1">
              <a:spLocks noChangeArrowheads="1"/>
            </p:cNvSpPr>
            <p:nvPr userDrawn="1"/>
          </p:nvSpPr>
          <p:spPr bwMode="auto">
            <a:xfrm>
              <a:off x="0" y="0"/>
              <a:ext cx="2627313" cy="299632"/>
            </a:xfrm>
            <a:prstGeom prst="rect">
              <a:avLst/>
            </a:prstGeom>
            <a:solidFill>
              <a:srgbClr val="A8141D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9pPr>
            </a:lstStyle>
            <a:p>
              <a:pPr eaLnBrk="1" hangingPunct="1">
                <a:defRPr/>
              </a:pPr>
              <a:endParaRPr lang="en-GB" sz="1350">
                <a:latin typeface="Calibri" charset="0"/>
              </a:endParaRPr>
            </a:p>
          </p:txBody>
        </p:sp>
        <p:sp>
          <p:nvSpPr>
            <p:cNvPr id="9" name="TextBox 13"/>
            <p:cNvSpPr txBox="1">
              <a:spLocks noChangeArrowheads="1"/>
            </p:cNvSpPr>
            <p:nvPr userDrawn="1"/>
          </p:nvSpPr>
          <p:spPr bwMode="auto">
            <a:xfrm>
              <a:off x="2627313" y="0"/>
              <a:ext cx="6516687" cy="299632"/>
            </a:xfrm>
            <a:prstGeom prst="rect">
              <a:avLst/>
            </a:prstGeom>
            <a:solidFill>
              <a:srgbClr val="000090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9pPr>
            </a:lstStyle>
            <a:p>
              <a:pPr eaLnBrk="1" hangingPunct="1">
                <a:defRPr/>
              </a:pPr>
              <a:endParaRPr lang="en-GB" sz="1350">
                <a:solidFill>
                  <a:srgbClr val="000090"/>
                </a:solidFill>
                <a:latin typeface="Calibri" charset="0"/>
              </a:endParaRPr>
            </a:p>
          </p:txBody>
        </p:sp>
      </p:grpSp>
      <p:grpSp>
        <p:nvGrpSpPr>
          <p:cNvPr id="1032" name="Group 10"/>
          <p:cNvGrpSpPr>
            <a:grpSpLocks/>
          </p:cNvGrpSpPr>
          <p:nvPr userDrawn="1"/>
        </p:nvGrpSpPr>
        <p:grpSpPr bwMode="auto">
          <a:xfrm>
            <a:off x="0" y="0"/>
            <a:ext cx="9144000" cy="300082"/>
            <a:chOff x="0" y="0"/>
            <a:chExt cx="9144000" cy="299631"/>
          </a:xfrm>
        </p:grpSpPr>
        <p:sp>
          <p:nvSpPr>
            <p:cNvPr id="11" name="TextBox 8"/>
            <p:cNvSpPr txBox="1">
              <a:spLocks noChangeArrowheads="1"/>
            </p:cNvSpPr>
            <p:nvPr userDrawn="1"/>
          </p:nvSpPr>
          <p:spPr bwMode="auto">
            <a:xfrm>
              <a:off x="0" y="0"/>
              <a:ext cx="2627313" cy="299631"/>
            </a:xfrm>
            <a:prstGeom prst="rect">
              <a:avLst/>
            </a:prstGeom>
            <a:solidFill>
              <a:srgbClr val="A8141D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9pPr>
            </a:lstStyle>
            <a:p>
              <a:pPr eaLnBrk="1" hangingPunct="1">
                <a:defRPr/>
              </a:pPr>
              <a:endParaRPr lang="en-GB" sz="1350">
                <a:latin typeface="Calibri" charset="0"/>
              </a:endParaRPr>
            </a:p>
          </p:txBody>
        </p:sp>
        <p:sp>
          <p:nvSpPr>
            <p:cNvPr id="12" name="TextBox 9"/>
            <p:cNvSpPr txBox="1">
              <a:spLocks noChangeArrowheads="1"/>
            </p:cNvSpPr>
            <p:nvPr userDrawn="1"/>
          </p:nvSpPr>
          <p:spPr bwMode="auto">
            <a:xfrm>
              <a:off x="2627313" y="0"/>
              <a:ext cx="6516687" cy="299631"/>
            </a:xfrm>
            <a:prstGeom prst="rect">
              <a:avLst/>
            </a:prstGeom>
            <a:solidFill>
              <a:srgbClr val="000090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</a:defRPr>
              </a:lvl9pPr>
            </a:lstStyle>
            <a:p>
              <a:pPr eaLnBrk="1" hangingPunct="1">
                <a:defRPr/>
              </a:pPr>
              <a:endParaRPr lang="en-GB" sz="1350">
                <a:latin typeface="Calibri" charset="0"/>
              </a:endParaRPr>
            </a:p>
          </p:txBody>
        </p:sp>
      </p:grp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3635375" y="11115"/>
            <a:ext cx="540067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/>
          </a:p>
        </p:txBody>
      </p:sp>
      <p:sp>
        <p:nvSpPr>
          <p:cNvPr id="14" name="TextBox 17"/>
          <p:cNvSpPr txBox="1">
            <a:spLocks noChangeArrowheads="1"/>
          </p:cNvSpPr>
          <p:nvPr userDrawn="1"/>
        </p:nvSpPr>
        <p:spPr bwMode="auto">
          <a:xfrm>
            <a:off x="34925" y="6516689"/>
            <a:ext cx="5048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defRPr/>
            </a:pPr>
            <a:fld id="{2B859C45-8D62-3E4F-8E9C-0CAD4DCB0EFF}" type="slidenum">
              <a:rPr lang="en-GB" sz="900" smtClean="0">
                <a:solidFill>
                  <a:srgbClr val="FFFFFE"/>
                </a:solidFill>
                <a:cs typeface="Arial" charset="0"/>
              </a:rPr>
              <a:pPr algn="r" eaLnBrk="1" hangingPunct="1">
                <a:defRPr/>
              </a:pPr>
              <a:t>‹#›</a:t>
            </a:fld>
            <a:endParaRPr lang="en-GB" sz="900">
              <a:solidFill>
                <a:srgbClr val="FFFFFE"/>
              </a:solidFill>
              <a:cs typeface="Arial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 userDrawn="1"/>
        </p:nvSpPr>
        <p:spPr bwMode="auto">
          <a:xfrm>
            <a:off x="7659563" y="25401"/>
            <a:ext cx="1457451" cy="25391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r" eaLnBrk="1" hangingPunct="1">
              <a:defRPr/>
            </a:pPr>
            <a:r>
              <a:rPr lang="en-GB" altLang="en-US" sz="1050">
                <a:solidFill>
                  <a:srgbClr val="FFFFFE"/>
                </a:solidFill>
                <a:latin typeface="Franklin Gothic Book" panose="020B0503020102020204" pitchFamily="34" charset="0"/>
                <a:cs typeface="+mn-cs"/>
              </a:rPr>
              <a:t>The</a:t>
            </a:r>
            <a:r>
              <a:rPr lang="en-GB" altLang="en-US" sz="1050">
                <a:solidFill>
                  <a:srgbClr val="FFFFFE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GB" altLang="en-US" sz="1050">
                <a:solidFill>
                  <a:srgbClr val="FFFFFE"/>
                </a:solidFill>
                <a:latin typeface="Franklin Gothic Demi" panose="020B0703020102020204" pitchFamily="34" charset="0"/>
                <a:cs typeface="+mn-cs"/>
              </a:rPr>
              <a:t>Methodist</a:t>
            </a:r>
            <a:r>
              <a:rPr lang="en-GB" altLang="en-US" sz="1050">
                <a:solidFill>
                  <a:srgbClr val="FFFFFE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en-GB" altLang="en-US" sz="1050">
                <a:solidFill>
                  <a:srgbClr val="FFFFFE"/>
                </a:solidFill>
                <a:latin typeface="Franklin Gothic Book" panose="020B0503020102020204" pitchFamily="34" charset="0"/>
                <a:cs typeface="+mn-cs"/>
              </a:rPr>
              <a:t>Church</a:t>
            </a:r>
          </a:p>
        </p:txBody>
      </p:sp>
      <p:sp>
        <p:nvSpPr>
          <p:cNvPr id="17" name="Rectangle 2"/>
          <p:cNvSpPr>
            <a:spLocks noChangeArrowheads="1"/>
          </p:cNvSpPr>
          <p:nvPr userDrawn="1"/>
        </p:nvSpPr>
        <p:spPr bwMode="auto">
          <a:xfrm>
            <a:off x="2668912" y="6520263"/>
            <a:ext cx="6455244" cy="25391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r" eaLnBrk="1" hangingPunct="1">
              <a:defRPr/>
            </a:pPr>
            <a:r>
              <a:rPr lang="en-GB" sz="1050">
                <a:solidFill>
                  <a:srgbClr val="FFFFFE"/>
                </a:solidFill>
                <a:latin typeface="Franklin Gothic Medium" charset="0"/>
                <a:cs typeface="Arial" charset="0"/>
              </a:rPr>
              <a:t>Creating Safer Space – </a:t>
            </a:r>
            <a:r>
              <a:rPr lang="en-GB" altLang="en-US" sz="1050">
                <a:solidFill>
                  <a:srgbClr val="FFFFFE"/>
                </a:solidFill>
                <a:latin typeface="Franklin Gothic Book" panose="020B0503020102020204" pitchFamily="34" charset="0"/>
                <a:cs typeface="+mn-cs"/>
              </a:rPr>
              <a:t>Advanced Module 2018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55" t="5097" r="35151" b="28153"/>
          <a:stretch/>
        </p:blipFill>
        <p:spPr>
          <a:xfrm>
            <a:off x="7841158" y="4710224"/>
            <a:ext cx="1063430" cy="166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33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cover dir="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Geneva" charset="0"/>
          <a:cs typeface="Geneva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ranklin Gothic Medium" pitchFamily="34" charset="0"/>
          <a:ea typeface="Geneva" charset="0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ranklin Gothic Medium" pitchFamily="34" charset="0"/>
          <a:ea typeface="Geneva" charset="0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ranklin Gothic Medium" pitchFamily="34" charset="0"/>
          <a:ea typeface="Geneva" charset="0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Franklin Gothic Medium" pitchFamily="34" charset="0"/>
          <a:ea typeface="Geneva" charset="0"/>
          <a:cs typeface="Geneva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Genev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Genev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Genev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Geneva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41E3359-9D9F-4065-9142-343A3E482E8C}"/>
              </a:ext>
            </a:extLst>
          </p:cNvPr>
          <p:cNvSpPr/>
          <p:nvPr/>
        </p:nvSpPr>
        <p:spPr>
          <a:xfrm>
            <a:off x="9237" y="335010"/>
            <a:ext cx="9177034" cy="6140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/>
              <a:t>If you have a concern, </a:t>
            </a:r>
          </a:p>
          <a:p>
            <a:r>
              <a:rPr lang="en-GB" b="1" dirty="0"/>
              <a:t>you can contact</a:t>
            </a:r>
          </a:p>
          <a:p>
            <a:r>
              <a:rPr lang="en-GB" b="1" dirty="0"/>
              <a:t>The minister of this church</a:t>
            </a:r>
            <a:r>
              <a:rPr lang="en-GB" dirty="0"/>
              <a:t>:</a:t>
            </a:r>
          </a:p>
          <a:p>
            <a:r>
              <a:rPr lang="en-GB" dirty="0"/>
              <a:t>Name and contact number </a:t>
            </a:r>
          </a:p>
          <a:p>
            <a:r>
              <a:rPr lang="en-GB" b="1" dirty="0"/>
              <a:t>Circuit Safeguarding Officer:</a:t>
            </a:r>
          </a:p>
          <a:p>
            <a:r>
              <a:rPr lang="en-GB" dirty="0"/>
              <a:t>Name and contact number </a:t>
            </a:r>
          </a:p>
          <a:p>
            <a:r>
              <a:rPr lang="en-GB" b="1" dirty="0"/>
              <a:t>District Safeguarding Officer, Jane Gay:</a:t>
            </a:r>
          </a:p>
          <a:p>
            <a:r>
              <a:rPr lang="en-GB" dirty="0"/>
              <a:t>07787 225230</a:t>
            </a:r>
          </a:p>
          <a:p>
            <a:r>
              <a:rPr lang="en-GB" dirty="0"/>
              <a:t>east.safeguarding@gmail.com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33E6C16-24A7-4289-8AD9-095B430481CE}"/>
              </a:ext>
            </a:extLst>
          </p:cNvPr>
          <p:cNvSpPr/>
          <p:nvPr/>
        </p:nvSpPr>
        <p:spPr>
          <a:xfrm>
            <a:off x="7663068" y="4598504"/>
            <a:ext cx="1341783" cy="17915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0DC69C1-0732-4427-9EA4-42F93290DB9D}"/>
              </a:ext>
            </a:extLst>
          </p:cNvPr>
          <p:cNvSpPr/>
          <p:nvPr/>
        </p:nvSpPr>
        <p:spPr>
          <a:xfrm>
            <a:off x="7544411" y="6521433"/>
            <a:ext cx="1579099" cy="247943"/>
          </a:xfrm>
          <a:prstGeom prst="rect">
            <a:avLst/>
          </a:prstGeom>
          <a:solidFill>
            <a:srgbClr val="000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A20F48A-1D2E-424D-BC2C-CE5845CE0A46}"/>
              </a:ext>
            </a:extLst>
          </p:cNvPr>
          <p:cNvSpPr/>
          <p:nvPr/>
        </p:nvSpPr>
        <p:spPr>
          <a:xfrm>
            <a:off x="305972" y="6521433"/>
            <a:ext cx="253219" cy="168812"/>
          </a:xfrm>
          <a:prstGeom prst="rect">
            <a:avLst/>
          </a:prstGeom>
          <a:solidFill>
            <a:srgbClr val="A81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10A823F-2340-4A4B-AD89-A30CEDA499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53" y="335010"/>
            <a:ext cx="6656918" cy="2971429"/>
          </a:xfrm>
          <a:prstGeom prst="rect">
            <a:avLst/>
          </a:prstGeom>
        </p:spPr>
      </p:pic>
      <p:pic>
        <p:nvPicPr>
          <p:cNvPr id="1026" name="Picture 3" descr="cross">
            <a:extLst>
              <a:ext uri="{FF2B5EF4-FFF2-40B4-BE49-F238E27FC236}">
                <a16:creationId xmlns:a16="http://schemas.microsoft.com/office/drawing/2014/main" xmlns="" id="{49B5232E-56BA-4A6C-8323-B0E9838D5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97" y="1301905"/>
            <a:ext cx="3168650" cy="297143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2">
            <a:extLst>
              <a:ext uri="{FF2B5EF4-FFF2-40B4-BE49-F238E27FC236}">
                <a16:creationId xmlns:a16="http://schemas.microsoft.com/office/drawing/2014/main" xmlns="" id="{A851C386-61B3-414C-833E-C5D9FA179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396" y="1593208"/>
            <a:ext cx="2327275" cy="34727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  <a:t>Do you feel unsafe?</a:t>
            </a:r>
            <a:br>
              <a:rPr kumimoji="0" lang="en-GB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</a:br>
            <a:r>
              <a:rPr kumimoji="0" lang="en-GB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  <a:t>Are you being hurt?</a:t>
            </a:r>
            <a:br>
              <a:rPr kumimoji="0" lang="en-GB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</a:br>
            <a:r>
              <a:rPr kumimoji="0" lang="en-GB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  <a:t>Do you need advice about an urgent situation?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  <a:t>Emergency Services</a:t>
            </a:r>
            <a:b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</a:br>
            <a: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  <a:t>999/101</a:t>
            </a:r>
            <a:b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</a:br>
            <a:endParaRPr kumimoji="0" lang="en-GB" altLang="zh-TW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PMingLiU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  <a:t>Cambridgeshire: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  <a:t>0345 045 1362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  <a:t/>
            </a:r>
            <a:b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</a:br>
            <a: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  <a:t>Norfolk:</a:t>
            </a:r>
            <a:b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</a:br>
            <a: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  <a:t>0344 800 8020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TW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PMingLiU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  <a:t>Suffolk: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  <a:t>0808 800 4005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TW" sz="9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Helvetica" panose="020B0604020202020204" pitchFamily="34" charset="0"/>
              <a:ea typeface="PMingLiU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  <a:t>Childline:</a:t>
            </a:r>
            <a:b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</a:rPr>
            </a:br>
            <a:r>
              <a:rPr kumimoji="0" lang="en-GB" altLang="zh-TW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PMingLiU" panose="02020500000000000000" pitchFamily="18" charset="-120"/>
              </a:rPr>
              <a:t>0800 1111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xmlns="" id="{5A611C4E-9A8A-4198-AB7A-89DF2FA5B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728" y="403937"/>
            <a:ext cx="23272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Franklin Gothic Book" panose="020B0503020102020204" pitchFamily="34" charset="0"/>
              </a:rPr>
              <a:t>The</a:t>
            </a: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Franklin Gothic Demi" panose="020B0703020102020204" pitchFamily="34" charset="0"/>
              </a:rPr>
              <a:t>Methodist</a:t>
            </a: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Franklin Gothic Book" panose="020B0503020102020204" pitchFamily="34" charset="0"/>
              </a:rPr>
              <a:t>Church</a:t>
            </a:r>
            <a:endParaRPr kumimoji="0" lang="en-GB" alt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	</a:t>
            </a:r>
            <a:r>
              <a:rPr kumimoji="0" lang="en-GB" altLang="en-US" sz="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Franklin Gothic Book" panose="020B0503020102020204" pitchFamily="34" charset="0"/>
                <a:ea typeface="PMingLiU" panose="02020500000000000000" pitchFamily="18" charset="-120"/>
              </a:rPr>
              <a:t>East Anglia District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9" name="Picture 5" descr="logored">
            <a:extLst>
              <a:ext uri="{FF2B5EF4-FFF2-40B4-BE49-F238E27FC236}">
                <a16:creationId xmlns:a16="http://schemas.microsoft.com/office/drawing/2014/main" xmlns="" id="{2B4C7D8A-731C-4D98-AE91-F865DDCDC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2" y="448533"/>
            <a:ext cx="427818" cy="42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71E992B-CE66-4921-A373-02085B4720CC}"/>
              </a:ext>
            </a:extLst>
          </p:cNvPr>
          <p:cNvSpPr/>
          <p:nvPr/>
        </p:nvSpPr>
        <p:spPr>
          <a:xfrm>
            <a:off x="845319" y="5261491"/>
            <a:ext cx="3368068" cy="10464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600" b="1" kern="1400" dirty="0">
                <a:solidFill>
                  <a:srgbClr val="800000"/>
                </a:solidFill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Safeguarding Officer for </a:t>
            </a:r>
            <a:r>
              <a:rPr lang="en-GB" sz="1600" b="1" kern="1400" dirty="0">
                <a:solidFill>
                  <a:srgbClr val="80000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this church is:</a:t>
            </a:r>
          </a:p>
          <a:p>
            <a:endParaRPr lang="en-GB" sz="1600" b="1" kern="1400" dirty="0">
              <a:solidFill>
                <a:srgbClr val="80000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endParaRPr lang="en-GB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7E20338-1BCD-47E4-A95E-4561ED011F35}"/>
              </a:ext>
            </a:extLst>
          </p:cNvPr>
          <p:cNvSpPr/>
          <p:nvPr/>
        </p:nvSpPr>
        <p:spPr>
          <a:xfrm>
            <a:off x="5100278" y="3493843"/>
            <a:ext cx="4572000" cy="26775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2000"/>
              </a:lnSpc>
              <a:spcAft>
                <a:spcPts val="0"/>
              </a:spcAft>
            </a:pPr>
            <a:r>
              <a:rPr lang="en-GB" sz="1600" b="1" kern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you have a concern, you can contact</a:t>
            </a:r>
          </a:p>
          <a:p>
            <a:pPr>
              <a:lnSpc>
                <a:spcPct val="112000"/>
              </a:lnSpc>
              <a:spcAft>
                <a:spcPts val="0"/>
              </a:spcAft>
            </a:pPr>
            <a:endParaRPr lang="en-GB" sz="1200" b="1" kern="1400" dirty="0">
              <a:solidFill>
                <a:srgbClr val="CC3366"/>
              </a:solidFill>
              <a:effectLst/>
              <a:latin typeface="Rockwell" panose="020606030202050204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kern="1400" dirty="0">
                <a:solidFill>
                  <a:srgbClr val="8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 minister of this church</a:t>
            </a:r>
            <a:r>
              <a:rPr lang="en-GB" kern="1400" dirty="0">
                <a:solidFill>
                  <a:srgbClr val="8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GB" sz="8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kern="1400" dirty="0">
              <a:solidFill>
                <a:srgbClr val="000000"/>
              </a:solidFill>
              <a:latin typeface="Franklin Gothic Book" panose="020B0503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8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2000"/>
              </a:lnSpc>
              <a:spcAft>
                <a:spcPts val="0"/>
              </a:spcAft>
            </a:pPr>
            <a:r>
              <a:rPr lang="en-GB" b="1" kern="1400" dirty="0">
                <a:solidFill>
                  <a:srgbClr val="8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Circuit Safeguarding Officer:</a:t>
            </a:r>
            <a:endParaRPr lang="en-GB" sz="1200" b="1" kern="1400" dirty="0">
              <a:solidFill>
                <a:srgbClr val="CC3366"/>
              </a:solidFill>
              <a:effectLst/>
              <a:latin typeface="Rockwell" panose="02060603020205020403" pitchFamily="18" charset="0"/>
              <a:ea typeface="Times New Roman" panose="02020603050405020304" pitchFamily="18" charset="0"/>
            </a:endParaRPr>
          </a:p>
          <a:p>
            <a:pPr>
              <a:lnSpc>
                <a:spcPct val="112000"/>
              </a:lnSpc>
              <a:spcAft>
                <a:spcPts val="0"/>
              </a:spcAft>
            </a:pPr>
            <a:endParaRPr lang="en-GB" b="1" kern="1400" dirty="0">
              <a:solidFill>
                <a:srgbClr val="8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2000"/>
              </a:lnSpc>
              <a:spcAft>
                <a:spcPts val="0"/>
              </a:spcAft>
            </a:pPr>
            <a:r>
              <a:rPr lang="en-GB" b="1" kern="1400" dirty="0">
                <a:solidFill>
                  <a:srgbClr val="8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District Safeguarding Officer, Jane Gay:</a:t>
            </a:r>
          </a:p>
          <a:p>
            <a:pPr>
              <a:lnSpc>
                <a:spcPct val="112000"/>
              </a:lnSpc>
              <a:spcAft>
                <a:spcPts val="0"/>
              </a:spcAft>
            </a:pPr>
            <a:r>
              <a:rPr lang="en-GB" kern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07787 225230</a:t>
            </a:r>
            <a:endParaRPr lang="en-GB" sz="800" kern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</a:rPr>
              <a:t>east.safeguarding@gmail.com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22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Gay</dc:creator>
  <cp:lastModifiedBy>Susan</cp:lastModifiedBy>
  <cp:revision>4</cp:revision>
  <cp:lastPrinted>2018-07-17T07:46:07Z</cp:lastPrinted>
  <dcterms:created xsi:type="dcterms:W3CDTF">2018-07-17T07:14:43Z</dcterms:created>
  <dcterms:modified xsi:type="dcterms:W3CDTF">2018-09-03T20:06:47Z</dcterms:modified>
</cp:coreProperties>
</file>